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ileron Ultra-Bold" charset="1" panose="00000A00000000000000"/>
      <p:regular r:id="rId14"/>
    </p:embeddedFont>
    <p:embeddedFont>
      <p:font typeface="Public Sans" charset="1" panose="00000000000000000000"/>
      <p:regular r:id="rId15"/>
    </p:embeddedFont>
    <p:embeddedFont>
      <p:font typeface="Public Sans Bold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jpe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777" r="-9579" b="-2480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865787"/>
            <a:ext cx="705002" cy="691783"/>
          </a:xfrm>
          <a:custGeom>
            <a:avLst/>
            <a:gdLst/>
            <a:ahLst/>
            <a:cxnLst/>
            <a:rect r="r" b="b" t="t" l="l"/>
            <a:pathLst>
              <a:path h="691783" w="705002">
                <a:moveTo>
                  <a:pt x="0" y="0"/>
                </a:moveTo>
                <a:lnTo>
                  <a:pt x="705002" y="0"/>
                </a:lnTo>
                <a:lnTo>
                  <a:pt x="705002" y="691783"/>
                </a:lnTo>
                <a:lnTo>
                  <a:pt x="0" y="6917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0232143" y="849503"/>
            <a:ext cx="8341089" cy="8587993"/>
          </a:xfrm>
          <a:custGeom>
            <a:avLst/>
            <a:gdLst/>
            <a:ahLst/>
            <a:cxnLst/>
            <a:rect r="r" b="b" t="t" l="l"/>
            <a:pathLst>
              <a:path h="8587993" w="8341089">
                <a:moveTo>
                  <a:pt x="0" y="0"/>
                </a:moveTo>
                <a:lnTo>
                  <a:pt x="8341088" y="0"/>
                </a:lnTo>
                <a:lnTo>
                  <a:pt x="8341088" y="8587994"/>
                </a:lnTo>
                <a:lnTo>
                  <a:pt x="0" y="85879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311869" y="1989850"/>
            <a:ext cx="6346737" cy="634673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5046" t="0" r="-2504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161849" y="9982387"/>
            <a:ext cx="18449849" cy="304613"/>
            <a:chOff x="0" y="0"/>
            <a:chExt cx="4859220" cy="802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59220" cy="80227"/>
            </a:xfrm>
            <a:custGeom>
              <a:avLst/>
              <a:gdLst/>
              <a:ahLst/>
              <a:cxnLst/>
              <a:rect r="r" b="b" t="t" l="l"/>
              <a:pathLst>
                <a:path h="80227" w="4859220">
                  <a:moveTo>
                    <a:pt x="0" y="0"/>
                  </a:moveTo>
                  <a:lnTo>
                    <a:pt x="4859220" y="0"/>
                  </a:lnTo>
                  <a:lnTo>
                    <a:pt x="4859220" y="80227"/>
                  </a:lnTo>
                  <a:lnTo>
                    <a:pt x="0" y="80227"/>
                  </a:lnTo>
                  <a:close/>
                </a:path>
              </a:pathLst>
            </a:custGeom>
            <a:solidFill>
              <a:srgbClr val="004C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859220" cy="1278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86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2606693"/>
            <a:ext cx="9399236" cy="4723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02"/>
              </a:lnSpc>
              <a:spcBef>
                <a:spcPct val="0"/>
              </a:spcBef>
            </a:pPr>
            <a:r>
              <a:rPr lang="en-US" b="true" sz="585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Obt</a:t>
            </a:r>
            <a:r>
              <a:rPr lang="en-US" b="true" sz="5851" strike="noStrike" u="none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ención y Limpieza de Datos de Establecimientos Educativos Diversificados en Guatemala</a:t>
            </a:r>
          </a:p>
          <a:p>
            <a:pPr algn="l" marL="0" indent="0" lvl="0">
              <a:lnSpc>
                <a:spcPts val="6202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273202"/>
            <a:ext cx="6809620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Gabriela Mazariegos - 22513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Giovanni Santos - 22523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Santiago Pereira - 22318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Brandon Reyes - 22992</a:t>
            </a:r>
          </a:p>
          <a:p>
            <a:pPr algn="l">
              <a:lnSpc>
                <a:spcPts val="307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395" r="-19706" b="-1590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-330607"/>
            <a:ext cx="10566978" cy="10263177"/>
            <a:chOff x="0" y="0"/>
            <a:chExt cx="14089304" cy="13684236"/>
          </a:xfrm>
        </p:grpSpPr>
        <p:sp>
          <p:nvSpPr>
            <p:cNvPr name="Freeform 4" id="4"/>
            <p:cNvSpPr/>
            <p:nvPr/>
          </p:nvSpPr>
          <p:spPr>
            <a:xfrm flipH="true" flipV="false" rot="5400000">
              <a:off x="202534" y="-202534"/>
              <a:ext cx="13684236" cy="14089304"/>
            </a:xfrm>
            <a:custGeom>
              <a:avLst/>
              <a:gdLst/>
              <a:ahLst/>
              <a:cxnLst/>
              <a:rect r="r" b="b" t="t" l="l"/>
              <a:pathLst>
                <a:path h="14089304" w="13684236">
                  <a:moveTo>
                    <a:pt x="13684236" y="0"/>
                  </a:moveTo>
                  <a:lnTo>
                    <a:pt x="0" y="0"/>
                  </a:lnTo>
                  <a:lnTo>
                    <a:pt x="0" y="14089304"/>
                  </a:lnTo>
                  <a:lnTo>
                    <a:pt x="13684236" y="14089304"/>
                  </a:lnTo>
                  <a:lnTo>
                    <a:pt x="13684236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5" id="5"/>
            <p:cNvGrpSpPr/>
            <p:nvPr/>
          </p:nvGrpSpPr>
          <p:grpSpPr>
            <a:xfrm rot="0">
              <a:off x="1882552" y="1516912"/>
              <a:ext cx="10595064" cy="10595064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4931" t="0" r="-34880" b="0"/>
                </a:stretch>
              </a:blipFill>
            </p:spPr>
          </p:sp>
        </p:grpSp>
      </p:grpSp>
      <p:sp>
        <p:nvSpPr>
          <p:cNvPr name="Freeform 7" id="7"/>
          <p:cNvSpPr/>
          <p:nvPr/>
        </p:nvSpPr>
        <p:spPr>
          <a:xfrm flipH="false" flipV="false" rot="0">
            <a:off x="937129" y="7737341"/>
            <a:ext cx="258578" cy="258578"/>
          </a:xfrm>
          <a:custGeom>
            <a:avLst/>
            <a:gdLst/>
            <a:ahLst/>
            <a:cxnLst/>
            <a:rect r="r" b="b" t="t" l="l"/>
            <a:pathLst>
              <a:path h="258578" w="258578">
                <a:moveTo>
                  <a:pt x="0" y="0"/>
                </a:moveTo>
                <a:lnTo>
                  <a:pt x="258578" y="0"/>
                </a:lnTo>
                <a:lnTo>
                  <a:pt x="258578" y="258579"/>
                </a:lnTo>
                <a:lnTo>
                  <a:pt x="0" y="258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7129" y="8108816"/>
            <a:ext cx="258578" cy="258578"/>
          </a:xfrm>
          <a:custGeom>
            <a:avLst/>
            <a:gdLst/>
            <a:ahLst/>
            <a:cxnLst/>
            <a:rect r="r" b="b" t="t" l="l"/>
            <a:pathLst>
              <a:path h="258578" w="258578">
                <a:moveTo>
                  <a:pt x="0" y="0"/>
                </a:moveTo>
                <a:lnTo>
                  <a:pt x="258578" y="0"/>
                </a:lnTo>
                <a:lnTo>
                  <a:pt x="258578" y="258579"/>
                </a:lnTo>
                <a:lnTo>
                  <a:pt x="0" y="258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7129" y="8512677"/>
            <a:ext cx="258578" cy="258578"/>
          </a:xfrm>
          <a:custGeom>
            <a:avLst/>
            <a:gdLst/>
            <a:ahLst/>
            <a:cxnLst/>
            <a:rect r="r" b="b" t="t" l="l"/>
            <a:pathLst>
              <a:path h="258578" w="258578">
                <a:moveTo>
                  <a:pt x="0" y="0"/>
                </a:moveTo>
                <a:lnTo>
                  <a:pt x="258578" y="0"/>
                </a:lnTo>
                <a:lnTo>
                  <a:pt x="258578" y="258578"/>
                </a:lnTo>
                <a:lnTo>
                  <a:pt x="0" y="258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235853" y="8761730"/>
            <a:ext cx="4097355" cy="409735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665921" y="9111630"/>
            <a:ext cx="1008928" cy="100892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93F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959371" y="8023941"/>
            <a:ext cx="352978" cy="35297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CC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23925" y="1482507"/>
            <a:ext cx="8652383" cy="71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3"/>
              </a:lnSpc>
              <a:spcBef>
                <a:spcPct val="0"/>
              </a:spcBef>
            </a:pPr>
            <a:r>
              <a:rPr lang="en-US" b="true" sz="5135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Objetivo de esta sección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3925" y="3848703"/>
            <a:ext cx="8101047" cy="2846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Obtener, unificar, limpiar y preparar un conjunto de datos de establecimientos educativos a nivel diversificado en Guatemala, garantizando su calidad, consistencia y utilidad para análisis futuros.</a:t>
            </a:r>
          </a:p>
          <a:p>
            <a:pPr algn="just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6" t="-37583" r="-9579" b="-47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35574" y="360039"/>
            <a:ext cx="9116678" cy="9082490"/>
          </a:xfrm>
          <a:custGeom>
            <a:avLst/>
            <a:gdLst/>
            <a:ahLst/>
            <a:cxnLst/>
            <a:rect r="r" b="b" t="t" l="l"/>
            <a:pathLst>
              <a:path h="9082490" w="9116678">
                <a:moveTo>
                  <a:pt x="0" y="0"/>
                </a:moveTo>
                <a:lnTo>
                  <a:pt x="9116678" y="0"/>
                </a:lnTo>
                <a:lnTo>
                  <a:pt x="9116678" y="9082490"/>
                </a:lnTo>
                <a:lnTo>
                  <a:pt x="0" y="9082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1176833" y="1588465"/>
            <a:ext cx="7155828" cy="715582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4566" t="0" r="-34566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483906" y="2136843"/>
            <a:ext cx="7727468" cy="719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43"/>
              </a:lnSpc>
              <a:spcBef>
                <a:spcPct val="0"/>
              </a:spcBef>
            </a:pPr>
            <a:r>
              <a:rPr lang="en-US" b="true" sz="5135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Metodologia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83906" y="3359864"/>
            <a:ext cx="8278562" cy="608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Fuente de datos: Ministerio de Educación (MINEDUC)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Formato de origen: Múltiples archivos .csv por departamento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Herramientas utilizadas: Jupyter Notebook (Python), Pandas, Matplotlib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Procesos realizados: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Análisis exploratorio inicial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Limpieza de nombres, jornadas, planes y sectores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Unificación y estandarización de datos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Verificación de duplicados e inconsistencias</a:t>
            </a:r>
          </a:p>
          <a:p>
            <a:pPr algn="just">
              <a:lnSpc>
                <a:spcPts val="293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3723130" y="8993644"/>
            <a:ext cx="4097355" cy="409735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A93F6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28125" y="8260372"/>
            <a:ext cx="352978" cy="35297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CC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19199">
            <a:off x="308394" y="-5344957"/>
            <a:ext cx="17671212" cy="20976915"/>
          </a:xfrm>
          <a:custGeom>
            <a:avLst/>
            <a:gdLst/>
            <a:ahLst/>
            <a:cxnLst/>
            <a:rect r="r" b="b" t="t" l="l"/>
            <a:pathLst>
              <a:path h="20976915" w="17671212">
                <a:moveTo>
                  <a:pt x="9081757" y="0"/>
                </a:moveTo>
                <a:lnTo>
                  <a:pt x="17671212" y="16145346"/>
                </a:lnTo>
                <a:lnTo>
                  <a:pt x="8589455" y="20976914"/>
                </a:lnTo>
                <a:lnTo>
                  <a:pt x="0" y="4831568"/>
                </a:lnTo>
                <a:lnTo>
                  <a:pt x="9081757" y="0"/>
                </a:lnTo>
                <a:close/>
              </a:path>
            </a:pathLst>
          </a:custGeom>
          <a:blipFill>
            <a:blip r:embed="rId2"/>
            <a:stretch>
              <a:fillRect l="-58333" t="-10908" r="-2808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7999" y="2007105"/>
            <a:ext cx="8084297" cy="142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8"/>
              </a:lnSpc>
              <a:spcBef>
                <a:spcPct val="0"/>
              </a:spcBef>
            </a:pPr>
            <a:r>
              <a:rPr lang="en-US" b="true" sz="5196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ESTADO CRUDO DE LOS DATOS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7999" y="3506729"/>
            <a:ext cx="7408831" cy="3692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 identificaron problemas comunes como: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Datos nulos y registros duplicados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Variaciones ortográficas en campos clave (ej. nombres de jornada)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Inconsistencias en sectores y tipos de plan educativo</a:t>
            </a:r>
          </a:p>
          <a:p>
            <a:pPr algn="just">
              <a:lnSpc>
                <a:spcPts val="285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4610165" y="-8493772"/>
            <a:ext cx="10950316" cy="10936628"/>
          </a:xfrm>
          <a:custGeom>
            <a:avLst/>
            <a:gdLst/>
            <a:ahLst/>
            <a:cxnLst/>
            <a:rect r="r" b="b" t="t" l="l"/>
            <a:pathLst>
              <a:path h="10936628" w="10950316">
                <a:moveTo>
                  <a:pt x="10950316" y="0"/>
                </a:moveTo>
                <a:lnTo>
                  <a:pt x="0" y="0"/>
                </a:lnTo>
                <a:lnTo>
                  <a:pt x="0" y="10936628"/>
                </a:lnTo>
                <a:lnTo>
                  <a:pt x="10950316" y="10936628"/>
                </a:lnTo>
                <a:lnTo>
                  <a:pt x="1095031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211587" y="6949864"/>
            <a:ext cx="9217297" cy="9490139"/>
          </a:xfrm>
          <a:custGeom>
            <a:avLst/>
            <a:gdLst/>
            <a:ahLst/>
            <a:cxnLst/>
            <a:rect r="r" b="b" t="t" l="l"/>
            <a:pathLst>
              <a:path h="9490139" w="9217297">
                <a:moveTo>
                  <a:pt x="0" y="0"/>
                </a:moveTo>
                <a:lnTo>
                  <a:pt x="9217297" y="0"/>
                </a:lnTo>
                <a:lnTo>
                  <a:pt x="9217297" y="9490139"/>
                </a:lnTo>
                <a:lnTo>
                  <a:pt x="0" y="94901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5759472" y="7708696"/>
            <a:ext cx="7040017" cy="704001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4931" t="0" r="-3488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651596" y="2007105"/>
            <a:ext cx="8084297" cy="729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8"/>
              </a:lnSpc>
              <a:spcBef>
                <a:spcPct val="0"/>
              </a:spcBef>
            </a:pPr>
            <a:r>
              <a:rPr lang="en-US" b="true" sz="5196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PROCESO DE LIMPIEZA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51596" y="3373246"/>
            <a:ext cx="7806844" cy="4168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Limpieza de: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Nombres de establecimientos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J</a:t>
            </a: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ornadas (estandarización)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Planes educativos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Sectores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Unificación en un solo dataset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Validación manual de registros atípicos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</a:p>
          <a:p>
            <a:pPr algn="just">
              <a:lnSpc>
                <a:spcPts val="285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79" t="-37583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19893" y="8182938"/>
            <a:ext cx="11658757" cy="116587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170015">
            <a:off x="11590887" y="-1452818"/>
            <a:ext cx="10112442" cy="9088557"/>
          </a:xfrm>
          <a:custGeom>
            <a:avLst/>
            <a:gdLst/>
            <a:ahLst/>
            <a:cxnLst/>
            <a:rect r="r" b="b" t="t" l="l"/>
            <a:pathLst>
              <a:path h="9088557" w="10112442">
                <a:moveTo>
                  <a:pt x="0" y="0"/>
                </a:moveTo>
                <a:lnTo>
                  <a:pt x="10112443" y="0"/>
                </a:lnTo>
                <a:lnTo>
                  <a:pt x="10112443" y="9088557"/>
                </a:lnTo>
                <a:lnTo>
                  <a:pt x="0" y="90885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2788598" y="-811760"/>
            <a:ext cx="7646772" cy="7646772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53896" t="0" r="-5389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878834" y="6496037"/>
            <a:ext cx="2903462" cy="290346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9930" t="0" r="-19930" b="0"/>
              </a:stretch>
            </a:blipFill>
            <a:ln w="133350" cap="sq">
              <a:solidFill>
                <a:srgbClr val="5A93F6"/>
              </a:solidFill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8310234" y="9640287"/>
            <a:ext cx="1293426" cy="129342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5B8F6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87712" y="1706886"/>
            <a:ext cx="7656288" cy="168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86"/>
              </a:lnSpc>
              <a:spcBef>
                <a:spcPct val="0"/>
              </a:spcBef>
            </a:pPr>
            <a:r>
              <a:rPr lang="en-US" b="true" sz="6213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PROCESO DE LIMPIEZA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87712" y="3703866"/>
            <a:ext cx="7226239" cy="379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Limpieza de: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Nombres de establecimientos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Jornadas (estandarización)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Planes educativos</a:t>
            </a:r>
          </a:p>
          <a:p>
            <a:pPr algn="just" marL="1165860" indent="-388620" lvl="2">
              <a:lnSpc>
                <a:spcPts val="3779"/>
              </a:lnSpc>
              <a:buFont typeface="Arial"/>
              <a:buChar char="⚬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Sectores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Unificación en un solo dataset</a:t>
            </a:r>
          </a:p>
          <a:p>
            <a:pPr algn="just" marL="582930" indent="-291465" lvl="1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Validación manual de registros atípicos</a:t>
            </a:r>
          </a:p>
          <a:p>
            <a:pPr algn="just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43276">
            <a:off x="-1077208" y="-4819875"/>
            <a:ext cx="20442416" cy="19926749"/>
          </a:xfrm>
          <a:custGeom>
            <a:avLst/>
            <a:gdLst/>
            <a:ahLst/>
            <a:cxnLst/>
            <a:rect r="r" b="b" t="t" l="l"/>
            <a:pathLst>
              <a:path h="19926749" w="20442416">
                <a:moveTo>
                  <a:pt x="0" y="12328800"/>
                </a:moveTo>
                <a:lnTo>
                  <a:pt x="13507466" y="0"/>
                </a:lnTo>
                <a:lnTo>
                  <a:pt x="20442416" y="7597950"/>
                </a:lnTo>
                <a:lnTo>
                  <a:pt x="6934950" y="19926750"/>
                </a:lnTo>
                <a:lnTo>
                  <a:pt x="0" y="12328800"/>
                </a:lnTo>
                <a:close/>
              </a:path>
            </a:pathLst>
          </a:custGeom>
          <a:blipFill>
            <a:blip r:embed="rId2"/>
            <a:stretch>
              <a:fillRect l="0" t="-1340" r="-3987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27237" y="0"/>
            <a:ext cx="5291241" cy="10287000"/>
            <a:chOff x="0" y="0"/>
            <a:chExt cx="139357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35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93578">
                  <a:moveTo>
                    <a:pt x="0" y="0"/>
                  </a:moveTo>
                  <a:lnTo>
                    <a:pt x="1393578" y="0"/>
                  </a:lnTo>
                  <a:lnTo>
                    <a:pt x="13935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935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0317" y="1565420"/>
            <a:ext cx="8680774" cy="7270076"/>
            <a:chOff x="0" y="0"/>
            <a:chExt cx="3099393" cy="25957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099393" cy="2595716"/>
            </a:xfrm>
            <a:custGeom>
              <a:avLst/>
              <a:gdLst/>
              <a:ahLst/>
              <a:cxnLst/>
              <a:rect r="r" b="b" t="t" l="l"/>
              <a:pathLst>
                <a:path h="2595716" w="3099393">
                  <a:moveTo>
                    <a:pt x="35674" y="0"/>
                  </a:moveTo>
                  <a:lnTo>
                    <a:pt x="3063719" y="0"/>
                  </a:lnTo>
                  <a:cubicBezTo>
                    <a:pt x="3073180" y="0"/>
                    <a:pt x="3082254" y="3758"/>
                    <a:pt x="3088944" y="10449"/>
                  </a:cubicBezTo>
                  <a:cubicBezTo>
                    <a:pt x="3095634" y="17139"/>
                    <a:pt x="3099393" y="26213"/>
                    <a:pt x="3099393" y="35674"/>
                  </a:cubicBezTo>
                  <a:lnTo>
                    <a:pt x="3099393" y="2560042"/>
                  </a:lnTo>
                  <a:cubicBezTo>
                    <a:pt x="3099393" y="2579744"/>
                    <a:pt x="3083421" y="2595716"/>
                    <a:pt x="3063719" y="2595716"/>
                  </a:cubicBezTo>
                  <a:lnTo>
                    <a:pt x="35674" y="2595716"/>
                  </a:lnTo>
                  <a:cubicBezTo>
                    <a:pt x="15972" y="2595716"/>
                    <a:pt x="0" y="2579744"/>
                    <a:pt x="0" y="2560042"/>
                  </a:cubicBezTo>
                  <a:lnTo>
                    <a:pt x="0" y="35674"/>
                  </a:lnTo>
                  <a:cubicBezTo>
                    <a:pt x="0" y="15972"/>
                    <a:pt x="15972" y="0"/>
                    <a:pt x="3567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099393" cy="2643341"/>
            </a:xfrm>
            <a:prstGeom prst="rect">
              <a:avLst/>
            </a:prstGeom>
          </p:spPr>
          <p:txBody>
            <a:bodyPr anchor="ctr" rtlCol="false" tIns="37473" lIns="37473" bIns="37473" rIns="37473"/>
            <a:lstStyle/>
            <a:p>
              <a:pPr algn="ctr">
                <a:lnSpc>
                  <a:spcPts val="325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79693" y="1457426"/>
            <a:ext cx="8573617" cy="7378070"/>
            <a:chOff x="0" y="0"/>
            <a:chExt cx="3061133" cy="26342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61133" cy="2634274"/>
            </a:xfrm>
            <a:custGeom>
              <a:avLst/>
              <a:gdLst/>
              <a:ahLst/>
              <a:cxnLst/>
              <a:rect r="r" b="b" t="t" l="l"/>
              <a:pathLst>
                <a:path h="2634274" w="3061133">
                  <a:moveTo>
                    <a:pt x="36120" y="0"/>
                  </a:moveTo>
                  <a:lnTo>
                    <a:pt x="3025014" y="0"/>
                  </a:lnTo>
                  <a:cubicBezTo>
                    <a:pt x="3044962" y="0"/>
                    <a:pt x="3061133" y="16171"/>
                    <a:pt x="3061133" y="36120"/>
                  </a:cubicBezTo>
                  <a:lnTo>
                    <a:pt x="3061133" y="2598154"/>
                  </a:lnTo>
                  <a:cubicBezTo>
                    <a:pt x="3061133" y="2618103"/>
                    <a:pt x="3044962" y="2634274"/>
                    <a:pt x="3025014" y="2634274"/>
                  </a:cubicBezTo>
                  <a:lnTo>
                    <a:pt x="36120" y="2634274"/>
                  </a:lnTo>
                  <a:cubicBezTo>
                    <a:pt x="16171" y="2634274"/>
                    <a:pt x="0" y="2618103"/>
                    <a:pt x="0" y="2598154"/>
                  </a:cubicBezTo>
                  <a:lnTo>
                    <a:pt x="0" y="36120"/>
                  </a:lnTo>
                  <a:cubicBezTo>
                    <a:pt x="0" y="16171"/>
                    <a:pt x="16171" y="0"/>
                    <a:pt x="36120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061133" cy="2681899"/>
            </a:xfrm>
            <a:prstGeom prst="rect">
              <a:avLst/>
            </a:prstGeom>
          </p:spPr>
          <p:txBody>
            <a:bodyPr anchor="ctr" rtlCol="false" tIns="37473" lIns="37473" bIns="37473" rIns="37473"/>
            <a:lstStyle/>
            <a:p>
              <a:pPr algn="ctr">
                <a:lnSpc>
                  <a:spcPts val="32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580241">
            <a:off x="-7238526" y="-3584103"/>
            <a:ext cx="7678545" cy="7746326"/>
          </a:xfrm>
          <a:custGeom>
            <a:avLst/>
            <a:gdLst/>
            <a:ahLst/>
            <a:cxnLst/>
            <a:rect r="r" b="b" t="t" l="l"/>
            <a:pathLst>
              <a:path h="7746326" w="7678545">
                <a:moveTo>
                  <a:pt x="0" y="0"/>
                </a:moveTo>
                <a:lnTo>
                  <a:pt x="7678545" y="0"/>
                </a:lnTo>
                <a:lnTo>
                  <a:pt x="7678545" y="7746326"/>
                </a:lnTo>
                <a:lnTo>
                  <a:pt x="0" y="7746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494779" y="2533449"/>
            <a:ext cx="8177731" cy="4664365"/>
          </a:xfrm>
          <a:custGeom>
            <a:avLst/>
            <a:gdLst/>
            <a:ahLst/>
            <a:cxnLst/>
            <a:rect r="r" b="b" t="t" l="l"/>
            <a:pathLst>
              <a:path h="4664365" w="8177731">
                <a:moveTo>
                  <a:pt x="0" y="0"/>
                </a:moveTo>
                <a:lnTo>
                  <a:pt x="8177731" y="0"/>
                </a:lnTo>
                <a:lnTo>
                  <a:pt x="8177731" y="4664365"/>
                </a:lnTo>
                <a:lnTo>
                  <a:pt x="0" y="46643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597" r="0" b="-2597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73210" y="2412553"/>
            <a:ext cx="7976018" cy="4985011"/>
          </a:xfrm>
          <a:custGeom>
            <a:avLst/>
            <a:gdLst/>
            <a:ahLst/>
            <a:cxnLst/>
            <a:rect r="r" b="b" t="t" l="l"/>
            <a:pathLst>
              <a:path h="4985011" w="7976018">
                <a:moveTo>
                  <a:pt x="0" y="0"/>
                </a:moveTo>
                <a:lnTo>
                  <a:pt x="7976017" y="0"/>
                </a:lnTo>
                <a:lnTo>
                  <a:pt x="7976017" y="4985011"/>
                </a:lnTo>
                <a:lnTo>
                  <a:pt x="0" y="49850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7502" y="7587309"/>
            <a:ext cx="8065008" cy="112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89"/>
              </a:lnSpc>
              <a:spcBef>
                <a:spcPct val="0"/>
              </a:spcBef>
            </a:pPr>
            <a:r>
              <a:rPr lang="en-US" sz="213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Guatemala y Ciudad Capital concentran el mayor número de establecimientos diversificados.</a:t>
            </a:r>
          </a:p>
          <a:p>
            <a:pPr algn="just" marL="0" indent="0" lvl="0">
              <a:lnSpc>
                <a:spcPts val="298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618200" y="1744985"/>
            <a:ext cx="8065008" cy="55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9"/>
              </a:lnSpc>
            </a:pPr>
            <a:r>
              <a:rPr lang="en-US" sz="3278" b="true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Establecimientos por Departamento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573210" y="7495460"/>
            <a:ext cx="7965452" cy="112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89"/>
              </a:lnSpc>
              <a:spcBef>
                <a:spcPct val="0"/>
              </a:spcBef>
            </a:pPr>
            <a:r>
              <a:rPr lang="en-US" sz="213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La mayoría opera en jornadas doble, vespertina y matutina. Muy pocos usan jornada intermedia o nocturna.</a:t>
            </a:r>
          </a:p>
          <a:p>
            <a:pPr algn="just" marL="0" indent="0" lvl="0">
              <a:lnSpc>
                <a:spcPts val="298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583776" y="1710522"/>
            <a:ext cx="7965452" cy="55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9"/>
              </a:lnSpc>
            </a:pPr>
            <a:r>
              <a:rPr lang="en-US" sz="3278" b="true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Establecimientos por Jornada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7559" y="243654"/>
            <a:ext cx="12119678" cy="78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8"/>
              </a:lnSpc>
              <a:spcBef>
                <a:spcPct val="0"/>
              </a:spcBef>
            </a:pPr>
            <a:r>
              <a:rPr lang="en-US" b="true" sz="561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VISUALIZACIONES DESTACADAS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543276">
            <a:off x="-1077208" y="-4819875"/>
            <a:ext cx="20442416" cy="19926749"/>
          </a:xfrm>
          <a:custGeom>
            <a:avLst/>
            <a:gdLst/>
            <a:ahLst/>
            <a:cxnLst/>
            <a:rect r="r" b="b" t="t" l="l"/>
            <a:pathLst>
              <a:path h="19926749" w="20442416">
                <a:moveTo>
                  <a:pt x="0" y="12328800"/>
                </a:moveTo>
                <a:lnTo>
                  <a:pt x="13507466" y="0"/>
                </a:lnTo>
                <a:lnTo>
                  <a:pt x="20442416" y="7597950"/>
                </a:lnTo>
                <a:lnTo>
                  <a:pt x="6934950" y="19926750"/>
                </a:lnTo>
                <a:lnTo>
                  <a:pt x="0" y="12328800"/>
                </a:lnTo>
                <a:close/>
              </a:path>
            </a:pathLst>
          </a:custGeom>
          <a:blipFill>
            <a:blip r:embed="rId2"/>
            <a:stretch>
              <a:fillRect l="0" t="-1340" r="-3987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27237" y="0"/>
            <a:ext cx="5291241" cy="10287000"/>
            <a:chOff x="0" y="0"/>
            <a:chExt cx="1393578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3578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93578">
                  <a:moveTo>
                    <a:pt x="0" y="0"/>
                  </a:moveTo>
                  <a:lnTo>
                    <a:pt x="1393578" y="0"/>
                  </a:lnTo>
                  <a:lnTo>
                    <a:pt x="13935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9357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0317" y="1565420"/>
            <a:ext cx="9798270" cy="7692880"/>
            <a:chOff x="0" y="0"/>
            <a:chExt cx="3498385" cy="27466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98385" cy="2746674"/>
            </a:xfrm>
            <a:custGeom>
              <a:avLst/>
              <a:gdLst/>
              <a:ahLst/>
              <a:cxnLst/>
              <a:rect r="r" b="b" t="t" l="l"/>
              <a:pathLst>
                <a:path h="2746674" w="3498385">
                  <a:moveTo>
                    <a:pt x="31605" y="0"/>
                  </a:moveTo>
                  <a:lnTo>
                    <a:pt x="3466779" y="0"/>
                  </a:lnTo>
                  <a:cubicBezTo>
                    <a:pt x="3475162" y="0"/>
                    <a:pt x="3483201" y="3330"/>
                    <a:pt x="3489128" y="9257"/>
                  </a:cubicBezTo>
                  <a:cubicBezTo>
                    <a:pt x="3495055" y="15184"/>
                    <a:pt x="3498385" y="23223"/>
                    <a:pt x="3498385" y="31605"/>
                  </a:cubicBezTo>
                  <a:lnTo>
                    <a:pt x="3498385" y="2715069"/>
                  </a:lnTo>
                  <a:cubicBezTo>
                    <a:pt x="3498385" y="2732524"/>
                    <a:pt x="3484235" y="2746674"/>
                    <a:pt x="3466779" y="2746674"/>
                  </a:cubicBezTo>
                  <a:lnTo>
                    <a:pt x="31605" y="2746674"/>
                  </a:lnTo>
                  <a:cubicBezTo>
                    <a:pt x="14150" y="2746674"/>
                    <a:pt x="0" y="2732524"/>
                    <a:pt x="0" y="2715069"/>
                  </a:cubicBezTo>
                  <a:lnTo>
                    <a:pt x="0" y="31605"/>
                  </a:lnTo>
                  <a:cubicBezTo>
                    <a:pt x="0" y="14150"/>
                    <a:pt x="14150" y="0"/>
                    <a:pt x="3160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498385" cy="2794299"/>
            </a:xfrm>
            <a:prstGeom prst="rect">
              <a:avLst/>
            </a:prstGeom>
          </p:spPr>
          <p:txBody>
            <a:bodyPr anchor="ctr" rtlCol="false" tIns="37473" lIns="37473" bIns="37473" rIns="37473"/>
            <a:lstStyle/>
            <a:p>
              <a:pPr algn="ctr">
                <a:lnSpc>
                  <a:spcPts val="325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427806" y="1457426"/>
            <a:ext cx="7425504" cy="7697551"/>
            <a:chOff x="0" y="0"/>
            <a:chExt cx="2651210" cy="27483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51210" cy="2748342"/>
            </a:xfrm>
            <a:custGeom>
              <a:avLst/>
              <a:gdLst/>
              <a:ahLst/>
              <a:cxnLst/>
              <a:rect r="r" b="b" t="t" l="l"/>
              <a:pathLst>
                <a:path h="2748342" w="2651210">
                  <a:moveTo>
                    <a:pt x="41704" y="0"/>
                  </a:moveTo>
                  <a:lnTo>
                    <a:pt x="2609505" y="0"/>
                  </a:lnTo>
                  <a:cubicBezTo>
                    <a:pt x="2620566" y="0"/>
                    <a:pt x="2631174" y="4394"/>
                    <a:pt x="2638995" y="12215"/>
                  </a:cubicBezTo>
                  <a:cubicBezTo>
                    <a:pt x="2646816" y="20036"/>
                    <a:pt x="2651210" y="30644"/>
                    <a:pt x="2651210" y="41704"/>
                  </a:cubicBezTo>
                  <a:lnTo>
                    <a:pt x="2651210" y="2706638"/>
                  </a:lnTo>
                  <a:cubicBezTo>
                    <a:pt x="2651210" y="2717698"/>
                    <a:pt x="2646816" y="2728306"/>
                    <a:pt x="2638995" y="2736127"/>
                  </a:cubicBezTo>
                  <a:cubicBezTo>
                    <a:pt x="2631174" y="2743948"/>
                    <a:pt x="2620566" y="2748342"/>
                    <a:pt x="2609505" y="2748342"/>
                  </a:cubicBezTo>
                  <a:lnTo>
                    <a:pt x="41704" y="2748342"/>
                  </a:lnTo>
                  <a:cubicBezTo>
                    <a:pt x="30644" y="2748342"/>
                    <a:pt x="20036" y="2743948"/>
                    <a:pt x="12215" y="2736127"/>
                  </a:cubicBezTo>
                  <a:cubicBezTo>
                    <a:pt x="4394" y="2728306"/>
                    <a:pt x="0" y="2717698"/>
                    <a:pt x="0" y="2706638"/>
                  </a:cubicBezTo>
                  <a:lnTo>
                    <a:pt x="0" y="41704"/>
                  </a:lnTo>
                  <a:cubicBezTo>
                    <a:pt x="0" y="30644"/>
                    <a:pt x="4394" y="20036"/>
                    <a:pt x="12215" y="12215"/>
                  </a:cubicBezTo>
                  <a:cubicBezTo>
                    <a:pt x="20036" y="4394"/>
                    <a:pt x="30644" y="0"/>
                    <a:pt x="4170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651210" cy="2795967"/>
            </a:xfrm>
            <a:prstGeom prst="rect">
              <a:avLst/>
            </a:prstGeom>
          </p:spPr>
          <p:txBody>
            <a:bodyPr anchor="ctr" rtlCol="false" tIns="37473" lIns="37473" bIns="37473" rIns="37473"/>
            <a:lstStyle/>
            <a:p>
              <a:pPr algn="ctr">
                <a:lnSpc>
                  <a:spcPts val="325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3580241">
            <a:off x="-7238526" y="-3584103"/>
            <a:ext cx="7678545" cy="7746326"/>
          </a:xfrm>
          <a:custGeom>
            <a:avLst/>
            <a:gdLst/>
            <a:ahLst/>
            <a:cxnLst/>
            <a:rect r="r" b="b" t="t" l="l"/>
            <a:pathLst>
              <a:path h="7746326" w="7678545">
                <a:moveTo>
                  <a:pt x="0" y="0"/>
                </a:moveTo>
                <a:lnTo>
                  <a:pt x="7678545" y="0"/>
                </a:lnTo>
                <a:lnTo>
                  <a:pt x="7678545" y="7746326"/>
                </a:lnTo>
                <a:lnTo>
                  <a:pt x="0" y="77463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10317" y="2681264"/>
            <a:ext cx="9798270" cy="4899135"/>
          </a:xfrm>
          <a:custGeom>
            <a:avLst/>
            <a:gdLst/>
            <a:ahLst/>
            <a:cxnLst/>
            <a:rect r="r" b="b" t="t" l="l"/>
            <a:pathLst>
              <a:path h="4899135" w="9798270">
                <a:moveTo>
                  <a:pt x="0" y="0"/>
                </a:moveTo>
                <a:lnTo>
                  <a:pt x="9798270" y="0"/>
                </a:lnTo>
                <a:lnTo>
                  <a:pt x="9798270" y="4899135"/>
                </a:lnTo>
                <a:lnTo>
                  <a:pt x="0" y="489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648498" y="2193837"/>
            <a:ext cx="6900729" cy="5750608"/>
          </a:xfrm>
          <a:custGeom>
            <a:avLst/>
            <a:gdLst/>
            <a:ahLst/>
            <a:cxnLst/>
            <a:rect r="r" b="b" t="t" l="l"/>
            <a:pathLst>
              <a:path h="5750608" w="6900729">
                <a:moveTo>
                  <a:pt x="0" y="0"/>
                </a:moveTo>
                <a:lnTo>
                  <a:pt x="6900729" y="0"/>
                </a:lnTo>
                <a:lnTo>
                  <a:pt x="6900729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03886" y="7683599"/>
            <a:ext cx="8065008" cy="1122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89"/>
              </a:lnSpc>
              <a:spcBef>
                <a:spcPct val="0"/>
              </a:spcBef>
            </a:pPr>
            <a:r>
              <a:rPr lang="en-US" sz="213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El plan Diario (Regular) domina ampliamente. Los planes a distancia o mixtos son minoritarios.</a:t>
            </a:r>
          </a:p>
          <a:p>
            <a:pPr algn="just" marL="0" indent="0" lvl="0">
              <a:lnSpc>
                <a:spcPts val="298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10049" y="1541083"/>
            <a:ext cx="7666995" cy="55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9"/>
              </a:lnSpc>
            </a:pPr>
            <a:r>
              <a:rPr lang="en-US" sz="3278" b="true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Establecimientos por Plan Educativo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79847" y="8032757"/>
            <a:ext cx="7121422" cy="149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89"/>
              </a:lnSpc>
              <a:spcBef>
                <a:spcPct val="0"/>
              </a:spcBef>
            </a:pPr>
            <a:r>
              <a:rPr lang="en-US" sz="2135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La mayoría opera en jornadas doble, vespertina y matutina. Muy pocos usan jornada intermedia o nocturna.</a:t>
            </a:r>
          </a:p>
          <a:p>
            <a:pPr algn="just" marL="0" indent="0" lvl="0">
              <a:lnSpc>
                <a:spcPts val="298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648498" y="1498745"/>
            <a:ext cx="7965452" cy="55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89"/>
              </a:lnSpc>
            </a:pPr>
            <a:r>
              <a:rPr lang="en-US" sz="3278" b="true">
                <a:solidFill>
                  <a:srgbClr val="004CCF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Establecimientos por Sector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07559" y="243654"/>
            <a:ext cx="12119678" cy="782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48"/>
              </a:lnSpc>
              <a:spcBef>
                <a:spcPct val="0"/>
              </a:spcBef>
            </a:pPr>
            <a:r>
              <a:rPr lang="en-US" b="true" sz="5611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VISUALIZACIONES DESTACADAS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0" t="-19239" r="-19959" b="-313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740858">
            <a:off x="-2805050" y="7542511"/>
            <a:ext cx="7446069" cy="7511797"/>
          </a:xfrm>
          <a:custGeom>
            <a:avLst/>
            <a:gdLst/>
            <a:ahLst/>
            <a:cxnLst/>
            <a:rect r="r" b="b" t="t" l="l"/>
            <a:pathLst>
              <a:path h="7511797" w="7446069">
                <a:moveTo>
                  <a:pt x="0" y="0"/>
                </a:moveTo>
                <a:lnTo>
                  <a:pt x="7446069" y="0"/>
                </a:lnTo>
                <a:lnTo>
                  <a:pt x="7446069" y="7511796"/>
                </a:lnTo>
                <a:lnTo>
                  <a:pt x="0" y="751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51169">
            <a:off x="15678955" y="8060020"/>
            <a:ext cx="5861034" cy="5912771"/>
          </a:xfrm>
          <a:custGeom>
            <a:avLst/>
            <a:gdLst/>
            <a:ahLst/>
            <a:cxnLst/>
            <a:rect r="r" b="b" t="t" l="l"/>
            <a:pathLst>
              <a:path h="5912771" w="5861034">
                <a:moveTo>
                  <a:pt x="0" y="0"/>
                </a:moveTo>
                <a:lnTo>
                  <a:pt x="5861034" y="0"/>
                </a:lnTo>
                <a:lnTo>
                  <a:pt x="5861034" y="5912771"/>
                </a:lnTo>
                <a:lnTo>
                  <a:pt x="0" y="59127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166192" y="4781383"/>
            <a:ext cx="4887281" cy="200281"/>
            <a:chOff x="0" y="0"/>
            <a:chExt cx="1287185" cy="527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87185" cy="52749"/>
            </a:xfrm>
            <a:custGeom>
              <a:avLst/>
              <a:gdLst/>
              <a:ahLst/>
              <a:cxnLst/>
              <a:rect r="r" b="b" t="t" l="l"/>
              <a:pathLst>
                <a:path h="52749" w="1287185">
                  <a:moveTo>
                    <a:pt x="26374" y="0"/>
                  </a:moveTo>
                  <a:lnTo>
                    <a:pt x="1260811" y="0"/>
                  </a:lnTo>
                  <a:cubicBezTo>
                    <a:pt x="1275377" y="0"/>
                    <a:pt x="1287185" y="11808"/>
                    <a:pt x="1287185" y="26374"/>
                  </a:cubicBezTo>
                  <a:lnTo>
                    <a:pt x="1287185" y="26374"/>
                  </a:lnTo>
                  <a:cubicBezTo>
                    <a:pt x="1287185" y="33369"/>
                    <a:pt x="1284406" y="40078"/>
                    <a:pt x="1279460" y="45024"/>
                  </a:cubicBezTo>
                  <a:cubicBezTo>
                    <a:pt x="1274514" y="49970"/>
                    <a:pt x="1267806" y="52749"/>
                    <a:pt x="1260811" y="52749"/>
                  </a:cubicBezTo>
                  <a:lnTo>
                    <a:pt x="26374" y="52749"/>
                  </a:lnTo>
                  <a:cubicBezTo>
                    <a:pt x="11808" y="52749"/>
                    <a:pt x="0" y="40941"/>
                    <a:pt x="0" y="26374"/>
                  </a:cubicBezTo>
                  <a:lnTo>
                    <a:pt x="0" y="26374"/>
                  </a:lnTo>
                  <a:cubicBezTo>
                    <a:pt x="0" y="11808"/>
                    <a:pt x="11808" y="0"/>
                    <a:pt x="26374" y="0"/>
                  </a:cubicBez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287185" cy="10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957200" y="6921236"/>
            <a:ext cx="4887281" cy="200281"/>
            <a:chOff x="0" y="0"/>
            <a:chExt cx="1287185" cy="527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7185" cy="52749"/>
            </a:xfrm>
            <a:custGeom>
              <a:avLst/>
              <a:gdLst/>
              <a:ahLst/>
              <a:cxnLst/>
              <a:rect r="r" b="b" t="t" l="l"/>
              <a:pathLst>
                <a:path h="52749" w="1287185">
                  <a:moveTo>
                    <a:pt x="26374" y="0"/>
                  </a:moveTo>
                  <a:lnTo>
                    <a:pt x="1260811" y="0"/>
                  </a:lnTo>
                  <a:cubicBezTo>
                    <a:pt x="1275377" y="0"/>
                    <a:pt x="1287185" y="11808"/>
                    <a:pt x="1287185" y="26374"/>
                  </a:cubicBezTo>
                  <a:lnTo>
                    <a:pt x="1287185" y="26374"/>
                  </a:lnTo>
                  <a:cubicBezTo>
                    <a:pt x="1287185" y="33369"/>
                    <a:pt x="1284406" y="40078"/>
                    <a:pt x="1279460" y="45024"/>
                  </a:cubicBezTo>
                  <a:cubicBezTo>
                    <a:pt x="1274514" y="49970"/>
                    <a:pt x="1267806" y="52749"/>
                    <a:pt x="1260811" y="52749"/>
                  </a:cubicBezTo>
                  <a:lnTo>
                    <a:pt x="26374" y="52749"/>
                  </a:lnTo>
                  <a:cubicBezTo>
                    <a:pt x="11808" y="52749"/>
                    <a:pt x="0" y="40941"/>
                    <a:pt x="0" y="26374"/>
                  </a:cubicBezTo>
                  <a:lnTo>
                    <a:pt x="0" y="26374"/>
                  </a:lnTo>
                  <a:cubicBezTo>
                    <a:pt x="0" y="11808"/>
                    <a:pt x="11808" y="0"/>
                    <a:pt x="26374" y="0"/>
                  </a:cubicBez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87185" cy="10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748208" y="8943719"/>
            <a:ext cx="4887281" cy="200281"/>
            <a:chOff x="0" y="0"/>
            <a:chExt cx="1287185" cy="527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87185" cy="52749"/>
            </a:xfrm>
            <a:custGeom>
              <a:avLst/>
              <a:gdLst/>
              <a:ahLst/>
              <a:cxnLst/>
              <a:rect r="r" b="b" t="t" l="l"/>
              <a:pathLst>
                <a:path h="52749" w="1287185">
                  <a:moveTo>
                    <a:pt x="26374" y="0"/>
                  </a:moveTo>
                  <a:lnTo>
                    <a:pt x="1260811" y="0"/>
                  </a:lnTo>
                  <a:cubicBezTo>
                    <a:pt x="1275377" y="0"/>
                    <a:pt x="1287185" y="11808"/>
                    <a:pt x="1287185" y="26374"/>
                  </a:cubicBezTo>
                  <a:lnTo>
                    <a:pt x="1287185" y="26374"/>
                  </a:lnTo>
                  <a:cubicBezTo>
                    <a:pt x="1287185" y="33369"/>
                    <a:pt x="1284406" y="40078"/>
                    <a:pt x="1279460" y="45024"/>
                  </a:cubicBezTo>
                  <a:cubicBezTo>
                    <a:pt x="1274514" y="49970"/>
                    <a:pt x="1267806" y="52749"/>
                    <a:pt x="1260811" y="52749"/>
                  </a:cubicBezTo>
                  <a:lnTo>
                    <a:pt x="26374" y="52749"/>
                  </a:lnTo>
                  <a:cubicBezTo>
                    <a:pt x="11808" y="52749"/>
                    <a:pt x="0" y="40941"/>
                    <a:pt x="0" y="26374"/>
                  </a:cubicBezTo>
                  <a:lnTo>
                    <a:pt x="0" y="26374"/>
                  </a:lnTo>
                  <a:cubicBezTo>
                    <a:pt x="0" y="11808"/>
                    <a:pt x="11808" y="0"/>
                    <a:pt x="26374" y="0"/>
                  </a:cubicBezTo>
                  <a:close/>
                </a:path>
              </a:pathLst>
            </a:custGeom>
            <a:solidFill>
              <a:srgbClr val="0E62F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287185" cy="1003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70909" y="3760044"/>
            <a:ext cx="457791" cy="518076"/>
          </a:xfrm>
          <a:custGeom>
            <a:avLst/>
            <a:gdLst/>
            <a:ahLst/>
            <a:cxnLst/>
            <a:rect r="r" b="b" t="t" l="l"/>
            <a:pathLst>
              <a:path h="518076" w="457791">
                <a:moveTo>
                  <a:pt x="0" y="0"/>
                </a:moveTo>
                <a:lnTo>
                  <a:pt x="457791" y="0"/>
                </a:lnTo>
                <a:lnTo>
                  <a:pt x="457791" y="518077"/>
                </a:lnTo>
                <a:lnTo>
                  <a:pt x="0" y="518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66192" y="3702894"/>
            <a:ext cx="9081720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El proceso de limpieza es fundamental para garantizar la calidad de los datos.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957200" y="5839496"/>
            <a:ext cx="8547533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Se evidencian desequilibrios regionales y sectoriales en la oferta educativa diversificada.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48208" y="7861978"/>
            <a:ext cx="8170246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El dataset final permite realizar análisis descriptivos, predicciones y segmentaciones.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84558" y="1441870"/>
            <a:ext cx="6506313" cy="72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597"/>
              </a:lnSpc>
              <a:spcBef>
                <a:spcPct val="0"/>
              </a:spcBef>
            </a:pPr>
            <a:r>
              <a:rPr lang="en-US" b="true" sz="5280">
                <a:solidFill>
                  <a:srgbClr val="004CC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CONCLUSIONES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397269" y="5838285"/>
            <a:ext cx="457791" cy="518076"/>
          </a:xfrm>
          <a:custGeom>
            <a:avLst/>
            <a:gdLst/>
            <a:ahLst/>
            <a:cxnLst/>
            <a:rect r="r" b="b" t="t" l="l"/>
            <a:pathLst>
              <a:path h="518076" w="457791">
                <a:moveTo>
                  <a:pt x="0" y="0"/>
                </a:moveTo>
                <a:lnTo>
                  <a:pt x="457792" y="0"/>
                </a:lnTo>
                <a:lnTo>
                  <a:pt x="457792" y="518076"/>
                </a:lnTo>
                <a:lnTo>
                  <a:pt x="0" y="5180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147771" y="7919128"/>
            <a:ext cx="457791" cy="518076"/>
          </a:xfrm>
          <a:custGeom>
            <a:avLst/>
            <a:gdLst/>
            <a:ahLst/>
            <a:cxnLst/>
            <a:rect r="r" b="b" t="t" l="l"/>
            <a:pathLst>
              <a:path h="518076" w="457791">
                <a:moveTo>
                  <a:pt x="0" y="0"/>
                </a:moveTo>
                <a:lnTo>
                  <a:pt x="457791" y="0"/>
                </a:lnTo>
                <a:lnTo>
                  <a:pt x="457791" y="518077"/>
                </a:lnTo>
                <a:lnTo>
                  <a:pt x="0" y="518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DAGvaT-CcQI</dc:identifier>
  <dcterms:modified xsi:type="dcterms:W3CDTF">2011-08-01T06:04:30Z</dcterms:modified>
  <cp:revision>1</cp:revision>
  <dc:title>The Impact of Data Economy on Global Markets</dc:title>
</cp:coreProperties>
</file>